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4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309" r:id="rId17"/>
    <p:sldId id="315" r:id="rId18"/>
    <p:sldId id="310" r:id="rId19"/>
    <p:sldId id="316" r:id="rId20"/>
    <p:sldId id="313" r:id="rId21"/>
    <p:sldId id="301" r:id="rId22"/>
    <p:sldId id="3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 varScale="1">
        <p:scale>
          <a:sx n="83" d="100"/>
          <a:sy n="83" d="100"/>
        </p:scale>
        <p:origin x="-538" y="-77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207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=""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=""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=""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=""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=""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=""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=""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=""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=""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=""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=""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=""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=""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=""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=""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=""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=""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=""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=""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=""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=""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=""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=""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=""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=""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=""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=""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=""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=""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=""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=""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=""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=""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=""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=""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=""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=""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=""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11.06.2024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1-01919-7_6" TargetMode="External"/><Relationship Id="rId2" Type="http://schemas.openxmlformats.org/officeDocument/2006/relationships/hyperlink" Target="https://doi.org/10.7717/peerj-cs.107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esearchgate.net/publication/220887109_Fuzzy_Cognitive_Maps_for_Modeling_Complex_Systems" TargetMode="External"/><Relationship Id="rId4" Type="http://schemas.openxmlformats.org/officeDocument/2006/relationships/hyperlink" Target="https://www.researchgate.net/publication/268170676_Fuzzy_cognitive_maps_Advances_in_theory_methodologies_tools_and_application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7717/peerj-cs.107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91" y="1920241"/>
            <a:ext cx="9943169" cy="16541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</a:t>
            </a:r>
            <a:r>
              <a:rPr lang="ru-RU" sz="2400" dirty="0" smtClean="0"/>
              <a:t>успеха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IТ-проекта </a:t>
            </a:r>
            <a:r>
              <a:rPr lang="ru-RU" sz="2400" dirty="0"/>
              <a:t>с использованием нечетких когнитивных </a:t>
            </a:r>
            <a:r>
              <a:rPr lang="ru-RU" sz="2400" dirty="0" smtClean="0"/>
              <a:t>карт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en-US" sz="2400" dirty="0"/>
              <a:t>A Program for Modeling the Perception of Success </a:t>
            </a:r>
            <a:r>
              <a:rPr lang="en-US" sz="2400" dirty="0" smtClean="0"/>
              <a:t>Factors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r>
              <a:rPr lang="en-US" sz="2400" dirty="0"/>
              <a:t>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401797"/>
              </p:ext>
            </p:extLst>
          </p:nvPr>
        </p:nvGraphicFramePr>
        <p:xfrm>
          <a:off x="3679371" y="3657600"/>
          <a:ext cx="745598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="" xmlns:a16="http://schemas.microsoft.com/office/drawing/2014/main" val="3296702773"/>
                    </a:ext>
                  </a:extLst>
                </a:gridCol>
                <a:gridCol w="3659373">
                  <a:extLst>
                    <a:ext uri="{9D8B030D-6E8A-4147-A177-3AD203B41FA5}">
                      <a16:colId xmlns="" xmlns:a16="http://schemas.microsoft.com/office/drawing/2014/main" val="2485219701"/>
                    </a:ext>
                  </a:extLst>
                </a:gridCol>
              </a:tblGrid>
              <a:tr h="894080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8027350"/>
                  </a:ext>
                </a:extLst>
              </a:tr>
              <a:tr h="977593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176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>
                <a:solidFill>
                  <a:srgbClr val="0E2D69"/>
                </a:solidFill>
              </a:rPr>
              <a:t>тяжести (Со</a:t>
            </a:r>
            <a:r>
              <a:rPr lang="en-US" sz="1600" dirty="0" smtClean="0">
                <a:solidFill>
                  <a:srgbClr val="0E2D69"/>
                </a:solidFill>
              </a:rPr>
              <a:t>G</a:t>
            </a:r>
            <a:r>
              <a:rPr lang="ru-RU" sz="1600" dirty="0" smtClean="0">
                <a:solidFill>
                  <a:srgbClr val="0E2D69"/>
                </a:solidFill>
              </a:rPr>
              <a:t>)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 smtClean="0">
                <a:solidFill>
                  <a:srgbClr val="0E2D69"/>
                </a:solidFill>
              </a:rPr>
              <a:t>• </a:t>
            </a:r>
            <a:r>
              <a:rPr lang="ru-RU" sz="1600" dirty="0">
                <a:solidFill>
                  <a:srgbClr val="0E2D69"/>
                </a:solidFill>
              </a:rPr>
              <a:t>Метод среднего </a:t>
            </a:r>
            <a:r>
              <a:rPr lang="ru-RU" sz="1600" dirty="0" smtClean="0">
                <a:solidFill>
                  <a:srgbClr val="0E2D69"/>
                </a:solidFill>
              </a:rPr>
              <a:t>максимума</a:t>
            </a:r>
            <a:r>
              <a:rPr lang="en-US" sz="1600" dirty="0" smtClean="0">
                <a:solidFill>
                  <a:srgbClr val="0E2D69"/>
                </a:solidFill>
              </a:rPr>
              <a:t> (</a:t>
            </a:r>
            <a:r>
              <a:rPr lang="en-US" sz="1600" dirty="0" err="1" smtClean="0">
                <a:solidFill>
                  <a:srgbClr val="0E2D69"/>
                </a:solidFill>
              </a:rPr>
              <a:t>MoM</a:t>
            </a:r>
            <a:r>
              <a:rPr lang="en-US" sz="1600" dirty="0" smtClean="0">
                <a:solidFill>
                  <a:srgbClr val="0E2D69"/>
                </a:solidFill>
              </a:rPr>
              <a:t>)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Визуализация 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r>
              <a:rPr lang="en-US" sz="2800" dirty="0" smtClean="0">
                <a:solidFill>
                  <a:srgbClr val="0E2D69"/>
                </a:solidFill>
              </a:rPr>
              <a:t> </a:t>
            </a:r>
            <a:r>
              <a:rPr lang="ru-RU" sz="2800" dirty="0" smtClean="0">
                <a:solidFill>
                  <a:srgbClr val="0E2D69"/>
                </a:solidFill>
              </a:rPr>
              <a:t>и технологии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14" y="4202110"/>
            <a:ext cx="727151" cy="72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ictur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39" y="3969325"/>
            <a:ext cx="1803434" cy="12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25" y="5246246"/>
            <a:ext cx="1044877" cy="5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491" y="5593976"/>
            <a:ext cx="489354" cy="48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SS — Википеди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51" y="4292236"/>
            <a:ext cx="546900" cy="5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5 – Бесплатные иконки: социальные меди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9" y="4279875"/>
            <a:ext cx="559261" cy="55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Тренинг Программирование на языке Pyth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91" y="5174171"/>
            <a:ext cx="636379" cy="6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278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989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 smtClean="0"/>
              <a:t>инструмент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ru-RU" sz="1800" dirty="0"/>
              <a:t>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946983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</a:t>
            </a:r>
            <a:br>
              <a:rPr lang="ru-RU" sz="1800" dirty="0" smtClean="0"/>
            </a:br>
            <a:r>
              <a:rPr lang="ru-RU" sz="1800" dirty="0" smtClean="0"/>
              <a:t>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1156159" cy="45120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</a:rPr>
              <a:t>[1] </a:t>
            </a:r>
            <a:r>
              <a:rPr lang="en-US" sz="1400" dirty="0" err="1">
                <a:latin typeface="Roboto"/>
              </a:rPr>
              <a:t>Mkhitaryan</a:t>
            </a:r>
            <a:r>
              <a:rPr lang="en-US" sz="1400" dirty="0">
                <a:latin typeface="Roboto"/>
              </a:rPr>
              <a:t> S, </a:t>
            </a:r>
            <a:r>
              <a:rPr lang="en-US" sz="1400" dirty="0" err="1">
                <a:latin typeface="Roboto"/>
              </a:rPr>
              <a:t>Giabbanelli</a:t>
            </a:r>
            <a:r>
              <a:rPr lang="en-US" sz="1400" dirty="0">
                <a:latin typeface="Roboto"/>
              </a:rPr>
              <a:t> P,. 2022. </a:t>
            </a:r>
            <a:r>
              <a:rPr lang="en-US" sz="1400" dirty="0" err="1">
                <a:latin typeface="Roboto"/>
              </a:rPr>
              <a:t>FCMpy</a:t>
            </a:r>
            <a:r>
              <a:rPr lang="en-US" sz="1400" dirty="0">
                <a:latin typeface="Roboto"/>
              </a:rPr>
              <a:t>: a python module for constructing and analyzing fuzzy cognitive maps. </a:t>
            </a:r>
            <a:r>
              <a:rPr lang="en-US" sz="1400" i="1" dirty="0" err="1">
                <a:latin typeface="Roboto"/>
              </a:rPr>
              <a:t>PeerJ</a:t>
            </a:r>
            <a:r>
              <a:rPr lang="en-US" sz="1400" i="1" dirty="0">
                <a:latin typeface="Roboto"/>
              </a:rPr>
              <a:t> Computer Science</a:t>
            </a:r>
            <a:r>
              <a:rPr lang="en-US" sz="1400" dirty="0">
                <a:latin typeface="Roboto"/>
              </a:rPr>
              <a:t> 8:e1078 </a:t>
            </a:r>
            <a:r>
              <a:rPr lang="en-US" sz="1400" dirty="0">
                <a:latin typeface="Roboto"/>
                <a:hlinkClick r:id="rId2"/>
              </a:rPr>
              <a:t>https://</a:t>
            </a:r>
            <a:r>
              <a:rPr lang="en-US" sz="1400" dirty="0" smtClean="0">
                <a:latin typeface="Roboto"/>
                <a:hlinkClick r:id="rId2"/>
              </a:rPr>
              <a:t>doi.org/10.7717/peerj-cs.1078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4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4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https://doi.org/10.1007/978-3-031-01919-7_6</a:t>
            </a:r>
            <a:r>
              <a:rPr lang="en-US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 smtClean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4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4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ru-RU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4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endParaRPr lang="en-US" sz="14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4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4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4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SzPts val="2100"/>
            </a:pPr>
            <a:r>
              <a:rPr lang="en-US" sz="14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Modeling_Complex_Systems</a:t>
            </a:r>
            <a:r>
              <a:rPr lang="en-US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4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</a:t>
            </a:r>
            <a:r>
              <a:rPr lang="ru-RU" sz="14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20.11.2023</a:t>
            </a:r>
            <a:endParaRPr lang="ru-RU" sz="14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58960"/>
            <a:ext cx="21075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</a:t>
            </a:r>
            <a:r>
              <a:rPr lang="ru-RU" sz="1500" dirty="0" smtClean="0"/>
              <a:t>решений</a:t>
            </a:r>
            <a:r>
              <a:rPr lang="en-US" sz="1500" dirty="0" smtClean="0"/>
              <a:t>[2]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</a:t>
            </a:r>
            <a:r>
              <a:rPr lang="en-US" sz="1500" dirty="0" smtClean="0"/>
              <a:t>[3]</a:t>
            </a:r>
            <a:r>
              <a:rPr lang="ru-RU" sz="1500" dirty="0" smtClean="0"/>
              <a:t>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</a:t>
            </a:r>
            <a:r>
              <a:rPr lang="ru-RU" sz="1500" dirty="0" smtClean="0"/>
              <a:t>языке (например, «холодный», «тёплый», «горячий»)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8286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[1]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29585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64;p79"/>
          <p:cNvSpPr txBox="1"/>
          <p:nvPr/>
        </p:nvSpPr>
        <p:spPr>
          <a:xfrm>
            <a:off x="132080" y="6339840"/>
            <a:ext cx="11877040" cy="4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/>
              <a:t>[1] </a:t>
            </a:r>
            <a:r>
              <a:rPr lang="en-US" sz="1200" dirty="0" err="1" smtClean="0"/>
              <a:t>Mkhitaryan</a:t>
            </a:r>
            <a:r>
              <a:rPr lang="en-US" sz="1200" dirty="0" smtClean="0"/>
              <a:t> S, </a:t>
            </a:r>
            <a:r>
              <a:rPr lang="en-US" sz="1200" dirty="0" err="1" smtClean="0"/>
              <a:t>Giabbanelli</a:t>
            </a:r>
            <a:r>
              <a:rPr lang="en-US" sz="1200" dirty="0" smtClean="0"/>
              <a:t> P,. 2022. </a:t>
            </a:r>
            <a:r>
              <a:rPr lang="en-US" sz="1200" dirty="0" err="1" smtClean="0"/>
              <a:t>FCMpy</a:t>
            </a:r>
            <a:r>
              <a:rPr lang="en-US" sz="1200" dirty="0" smtClean="0"/>
              <a:t>: a python module for constructing and analyzing fuzzy cognitive maps. </a:t>
            </a:r>
            <a:r>
              <a:rPr lang="en-US" sz="1200" i="1" dirty="0" err="1" smtClean="0"/>
              <a:t>PeerJ</a:t>
            </a:r>
            <a:r>
              <a:rPr lang="en-US" sz="1200" i="1" dirty="0" smtClean="0"/>
              <a:t> Computer Science</a:t>
            </a:r>
            <a:r>
              <a:rPr lang="en-US" sz="1200" dirty="0" smtClean="0"/>
              <a:t> 8:e1078 </a:t>
            </a:r>
            <a:r>
              <a:rPr lang="en-US" sz="1200" dirty="0" smtClean="0">
                <a:hlinkClick r:id="rId4"/>
              </a:rPr>
              <a:t>https://doi.org/10.7717/peerj-cs.1078</a:t>
            </a:r>
            <a:endParaRPr sz="12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3799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</a:t>
            </a:r>
            <a:r>
              <a:rPr lang="ru-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[4]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  <p:sp>
        <p:nvSpPr>
          <p:cNvPr id="16" name="Google Shape;364;p79"/>
          <p:cNvSpPr txBox="1"/>
          <p:nvPr/>
        </p:nvSpPr>
        <p:spPr>
          <a:xfrm>
            <a:off x="155575" y="6370320"/>
            <a:ext cx="11904345" cy="32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[4] John, Robert &amp; </a:t>
            </a:r>
            <a:r>
              <a:rPr lang="en-US" sz="1000" dirty="0" err="1" smtClean="0">
                <a:latin typeface="Roboto"/>
                <a:ea typeface="Roboto"/>
                <a:cs typeface="Roboto"/>
                <a:sym typeface="Roboto"/>
              </a:rPr>
              <a:t>Coupland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, Simon. (2012). Type-2 Fuzzy Logic: Challenges and Misconceptions [Discussion Forum]. Computational Intelligence Magazine, IEEE. 7. 48-52. 10.1109/MCI.2012.2200632. 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4815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5831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826326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FCM </a:t>
                      </a:r>
                      <a:r>
                        <a:rPr lang="en-US" sz="1600" dirty="0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FCMappers</a:t>
                      </a:r>
                      <a:r>
                        <a:rPr lang="en-US" sz="1600" dirty="0" smtClean="0"/>
                        <a:t>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6847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2178631" cy="415925"/>
          </a:xfrm>
        </p:spPr>
        <p:txBody>
          <a:bodyPr/>
          <a:lstStyle/>
          <a:p>
            <a:r>
              <a:rPr lang="ru-RU" dirty="0">
                <a:solidFill>
                  <a:srgbClr val="0E2D69"/>
                </a:solidFill>
              </a:rPr>
              <a:t>Факультет компьютерных наук,</a:t>
            </a:r>
          </a:p>
          <a:p>
            <a:r>
              <a:rPr lang="ru-RU" dirty="0">
                <a:solidFill>
                  <a:srgbClr val="0E2D69"/>
                </a:solidFill>
              </a:rPr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=""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5946</TotalTime>
  <Words>1399</Words>
  <Application>Microsoft Office PowerPoint</Application>
  <PresentationFormat>Произвольный</PresentationFormat>
  <Paragraphs>259</Paragraphs>
  <Slides>19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 и технологии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210</cp:revision>
  <cp:lastPrinted>2021-11-11T13:08:42Z</cp:lastPrinted>
  <dcterms:created xsi:type="dcterms:W3CDTF">2021-11-11T08:52:47Z</dcterms:created>
  <dcterms:modified xsi:type="dcterms:W3CDTF">2024-06-12T12:24:18Z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